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
  </p:notesMasterIdLst>
  <p:sldIdLst>
    <p:sldId id="275" r:id="rId2"/>
    <p:sldId id="273" r:id="rId3"/>
    <p:sldId id="276" r:id="rId4"/>
    <p:sldId id="274" r:id="rId5"/>
  </p:sldIdLst>
  <p:sldSz cx="9144000" cy="5143500" type="screen16x9"/>
  <p:notesSz cx="6858000" cy="9144000"/>
  <p:embeddedFontLst>
    <p:embeddedFont>
      <p:font typeface="PT Sans Narrow" panose="020B0506020203020204" pitchFamily="34" charset="77"/>
      <p:regular r:id="rId7"/>
      <p:bold r:id="rId8"/>
    </p:embeddedFont>
    <p:embeddedFont>
      <p:font typeface="Open Sans" panose="020B0606030504020204" pitchFamily="34"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iddarth Kak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82"/>
    <p:restoredTop sz="94652"/>
  </p:normalViewPr>
  <p:slideViewPr>
    <p:cSldViewPr snapToGrid="0" snapToObjects="1">
      <p:cViewPr varScale="1">
        <p:scale>
          <a:sx n="127" d="100"/>
          <a:sy n="127" d="100"/>
        </p:scale>
        <p:origin x="8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84983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41005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Shape 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Shape 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Shape 48"/>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Shape 58"/>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5" r:id="rId4"/>
    <p:sldLayoutId id="2147483656"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0" y="0"/>
            <a:ext cx="4568100" cy="45636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600" b="0" dirty="0">
                <a:solidFill>
                  <a:srgbClr val="000000"/>
                </a:solidFill>
                <a:latin typeface="Arial"/>
                <a:ea typeface="Arial"/>
                <a:cs typeface="Arial"/>
                <a:sym typeface="Arial"/>
              </a:rPr>
              <a:t>(1) </a:t>
            </a:r>
            <a:r>
              <a:rPr lang="en-GB" sz="1600" b="0" dirty="0" err="1">
                <a:solidFill>
                  <a:srgbClr val="000000"/>
                </a:solidFill>
                <a:latin typeface="Arial"/>
                <a:ea typeface="Arial"/>
                <a:cs typeface="Arial"/>
                <a:sym typeface="Arial"/>
              </a:rPr>
              <a:t>emona</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durmati</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saḿsāra</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bhitore</a:t>
            </a:r>
            <a:r>
              <a:rPr lang="en-GB" sz="1600" b="0" dirty="0">
                <a:solidFill>
                  <a:srgbClr val="000000"/>
                </a:solidFill>
                <a:latin typeface="Arial"/>
                <a:ea typeface="Arial"/>
                <a:cs typeface="Arial"/>
                <a:sym typeface="Arial"/>
              </a:rPr>
              <a:t>,</a:t>
            </a:r>
            <a:endParaRPr sz="1600" b="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GB" sz="1600" b="0" dirty="0" err="1">
                <a:solidFill>
                  <a:srgbClr val="000000"/>
                </a:solidFill>
                <a:latin typeface="Arial"/>
                <a:ea typeface="Arial"/>
                <a:cs typeface="Arial"/>
                <a:sym typeface="Arial"/>
              </a:rPr>
              <a:t>poḍiyā</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āchinu</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āmi</a:t>
            </a:r>
            <a:endParaRPr sz="1600" b="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GB" sz="1600" b="0" dirty="0" err="1">
                <a:solidFill>
                  <a:srgbClr val="000000"/>
                </a:solidFill>
                <a:latin typeface="Arial"/>
                <a:ea typeface="Arial"/>
                <a:cs typeface="Arial"/>
                <a:sym typeface="Arial"/>
              </a:rPr>
              <a:t>tava</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nija-jana</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kono</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mahājane</a:t>
            </a:r>
            <a:r>
              <a:rPr lang="en-GB" sz="1600" b="0" dirty="0">
                <a:solidFill>
                  <a:srgbClr val="000000"/>
                </a:solidFill>
                <a:latin typeface="Arial"/>
                <a:ea typeface="Arial"/>
                <a:cs typeface="Arial"/>
                <a:sym typeface="Arial"/>
              </a:rPr>
              <a:t>,</a:t>
            </a:r>
            <a:endParaRPr sz="1600" b="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GB" sz="1600" b="0" dirty="0" err="1">
                <a:solidFill>
                  <a:srgbClr val="000000"/>
                </a:solidFill>
                <a:latin typeface="Arial"/>
                <a:ea typeface="Arial"/>
                <a:cs typeface="Arial"/>
                <a:sym typeface="Arial"/>
              </a:rPr>
              <a:t>pāṭhāiyā</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dile</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tumi</a:t>
            </a:r>
            <a:endParaRPr sz="1600" b="0" dirty="0">
              <a:solidFill>
                <a:srgbClr val="000000"/>
              </a:solidFill>
              <a:latin typeface="Arial"/>
              <a:ea typeface="Arial"/>
              <a:cs typeface="Arial"/>
              <a:sym typeface="Arial"/>
            </a:endParaRPr>
          </a:p>
          <a:p>
            <a:pPr algn="l">
              <a:lnSpc>
                <a:spcPct val="115000"/>
              </a:lnSpc>
            </a:pPr>
            <a:r>
              <a:rPr lang="en-GB" sz="1600" b="0" dirty="0">
                <a:solidFill>
                  <a:srgbClr val="000000"/>
                </a:solidFill>
                <a:latin typeface="Arial"/>
                <a:cs typeface="Arial"/>
                <a:sym typeface="Arial"/>
              </a:rPr>
              <a:t> </a:t>
            </a:r>
            <a:br>
              <a:rPr lang="en-GB" sz="1600" b="0" dirty="0">
                <a:solidFill>
                  <a:srgbClr val="000000"/>
                </a:solidFill>
                <a:latin typeface="Arial"/>
                <a:cs typeface="Arial"/>
                <a:sym typeface="Arial"/>
              </a:rPr>
            </a:br>
            <a:r>
              <a:rPr lang="en-GB" sz="1600" b="0" dirty="0">
                <a:solidFill>
                  <a:srgbClr val="000000"/>
                </a:solidFill>
                <a:latin typeface="Arial"/>
                <a:cs typeface="Arial"/>
                <a:sym typeface="Arial"/>
              </a:rPr>
              <a:t>Oh Lord! Such a wicked mind has brought me into this world, but one of Your pure and elevated devotees has come to bring me out of it.</a:t>
            </a:r>
            <a:br>
              <a:rPr lang="en-GB" sz="1600" b="0" dirty="0">
                <a:solidFill>
                  <a:srgbClr val="000000"/>
                </a:solidFill>
                <a:latin typeface="Arial"/>
                <a:cs typeface="Arial"/>
                <a:sym typeface="Arial"/>
              </a:rPr>
            </a:br>
            <a:br>
              <a:rPr lang="en-GB" sz="1600" b="0" dirty="0">
                <a:solidFill>
                  <a:srgbClr val="000000"/>
                </a:solidFill>
                <a:latin typeface="Arial"/>
                <a:cs typeface="Arial"/>
                <a:sym typeface="Arial"/>
              </a:rPr>
            </a:br>
            <a:r>
              <a:rPr lang="en-GB" sz="1000" b="0" dirty="0">
                <a:solidFill>
                  <a:srgbClr val="000000"/>
                </a:solidFill>
                <a:latin typeface="Arial"/>
                <a:cs typeface="Arial"/>
                <a:sym typeface="Arial"/>
              </a:rPr>
              <a:t>Picture on right:</a:t>
            </a:r>
            <a:br>
              <a:rPr lang="en-GB" sz="1000" b="0" dirty="0">
                <a:solidFill>
                  <a:srgbClr val="000000"/>
                </a:solidFill>
                <a:latin typeface="Arial"/>
                <a:cs typeface="Arial"/>
                <a:sym typeface="Arial"/>
              </a:rPr>
            </a:br>
            <a:r>
              <a:rPr lang="en-GB" sz="1000" b="0" dirty="0">
                <a:solidFill>
                  <a:srgbClr val="000000"/>
                </a:solidFill>
                <a:latin typeface="Arial"/>
                <a:cs typeface="Arial"/>
                <a:sym typeface="Arial"/>
              </a:rPr>
              <a:t>Chaitanya </a:t>
            </a:r>
            <a:r>
              <a:rPr lang="en-GB" sz="1000" b="0" dirty="0" err="1">
                <a:solidFill>
                  <a:srgbClr val="000000"/>
                </a:solidFill>
                <a:latin typeface="Arial"/>
                <a:cs typeface="Arial"/>
                <a:sym typeface="Arial"/>
              </a:rPr>
              <a:t>Mahaprabhu</a:t>
            </a:r>
            <a:r>
              <a:rPr lang="en-GB" sz="1000" b="0" dirty="0">
                <a:solidFill>
                  <a:srgbClr val="000000"/>
                </a:solidFill>
                <a:latin typeface="Arial"/>
                <a:cs typeface="Arial"/>
                <a:sym typeface="Arial"/>
              </a:rPr>
              <a:t>(Krishna) and </a:t>
            </a:r>
            <a:r>
              <a:rPr lang="en-GB" sz="1000" b="0" dirty="0" err="1">
                <a:solidFill>
                  <a:srgbClr val="000000"/>
                </a:solidFill>
                <a:latin typeface="Arial"/>
                <a:cs typeface="Arial"/>
                <a:sym typeface="Arial"/>
              </a:rPr>
              <a:t>Nityananda</a:t>
            </a:r>
            <a:r>
              <a:rPr lang="en-GB" sz="1000" b="0" dirty="0">
                <a:solidFill>
                  <a:srgbClr val="000000"/>
                </a:solidFill>
                <a:latin typeface="Arial"/>
                <a:cs typeface="Arial"/>
                <a:sym typeface="Arial"/>
              </a:rPr>
              <a:t> </a:t>
            </a:r>
            <a:r>
              <a:rPr lang="en-GB" sz="1000" b="0" dirty="0" err="1">
                <a:solidFill>
                  <a:srgbClr val="000000"/>
                </a:solidFill>
                <a:latin typeface="Arial"/>
                <a:cs typeface="Arial"/>
                <a:sym typeface="Arial"/>
              </a:rPr>
              <a:t>Prabhu</a:t>
            </a:r>
            <a:r>
              <a:rPr lang="en-GB" sz="1000" b="0" dirty="0">
                <a:solidFill>
                  <a:srgbClr val="000000"/>
                </a:solidFill>
                <a:latin typeface="Arial"/>
                <a:cs typeface="Arial"/>
                <a:sym typeface="Arial"/>
              </a:rPr>
              <a:t>(Balarama) delivering wicked brothers </a:t>
            </a:r>
            <a:r>
              <a:rPr lang="en-GB" sz="1000" b="0" dirty="0" err="1">
                <a:solidFill>
                  <a:srgbClr val="000000"/>
                </a:solidFill>
                <a:latin typeface="Arial"/>
                <a:cs typeface="Arial"/>
                <a:sym typeface="Arial"/>
              </a:rPr>
              <a:t>Jagai</a:t>
            </a:r>
            <a:r>
              <a:rPr lang="en-GB" sz="1000" b="0" dirty="0">
                <a:solidFill>
                  <a:srgbClr val="000000"/>
                </a:solidFill>
                <a:latin typeface="Arial"/>
                <a:cs typeface="Arial"/>
                <a:sym typeface="Arial"/>
              </a:rPr>
              <a:t> and </a:t>
            </a:r>
            <a:r>
              <a:rPr lang="en-GB" sz="1000" b="0" dirty="0" err="1">
                <a:solidFill>
                  <a:srgbClr val="000000"/>
                </a:solidFill>
                <a:latin typeface="Arial"/>
                <a:cs typeface="Arial"/>
                <a:sym typeface="Arial"/>
              </a:rPr>
              <a:t>Madhai</a:t>
            </a:r>
            <a:endParaRPr sz="1000" b="0" dirty="0">
              <a:solidFill>
                <a:srgbClr val="000000"/>
              </a:solidFill>
              <a:latin typeface="Arial"/>
              <a:cs typeface="Arial"/>
              <a:sym typeface="Arial"/>
            </a:endParaRPr>
          </a:p>
        </p:txBody>
      </p:sp>
      <p:pic>
        <p:nvPicPr>
          <p:cNvPr id="2" name="Picture 1">
            <a:extLst>
              <a:ext uri="{FF2B5EF4-FFF2-40B4-BE49-F238E27FC236}">
                <a16:creationId xmlns:a16="http://schemas.microsoft.com/office/drawing/2014/main" id="{EFA653BD-F507-6D4A-A813-F3ED166F9D59}"/>
              </a:ext>
            </a:extLst>
          </p:cNvPr>
          <p:cNvPicPr>
            <a:picLocks noChangeAspect="1"/>
          </p:cNvPicPr>
          <p:nvPr/>
        </p:nvPicPr>
        <p:blipFill>
          <a:blip r:embed="rId3"/>
          <a:stretch>
            <a:fillRect/>
          </a:stretch>
        </p:blipFill>
        <p:spPr>
          <a:xfrm>
            <a:off x="5000752" y="370729"/>
            <a:ext cx="3718395" cy="4064096"/>
          </a:xfrm>
          <a:prstGeom prst="rect">
            <a:avLst/>
          </a:prstGeom>
        </p:spPr>
      </p:pic>
      <p:sp>
        <p:nvSpPr>
          <p:cNvPr id="182" name="Shape 182"/>
          <p:cNvSpPr txBox="1">
            <a:spLocks noGrp="1"/>
          </p:cNvSpPr>
          <p:nvPr>
            <p:ph type="title"/>
          </p:nvPr>
        </p:nvSpPr>
        <p:spPr>
          <a:xfrm>
            <a:off x="4575900" y="4434825"/>
            <a:ext cx="4568100" cy="633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3600" dirty="0">
                <a:solidFill>
                  <a:schemeClr val="accent6"/>
                </a:solidFill>
              </a:rPr>
              <a:t>Emona </a:t>
            </a:r>
            <a:r>
              <a:rPr lang="en-GB" sz="3600" dirty="0" err="1">
                <a:solidFill>
                  <a:schemeClr val="accent6"/>
                </a:solidFill>
              </a:rPr>
              <a:t>Durmati</a:t>
            </a:r>
            <a:endParaRPr sz="3600" dirty="0">
              <a:solidFill>
                <a:schemeClr val="accent6"/>
              </a:solidFill>
            </a:endParaRPr>
          </a:p>
        </p:txBody>
      </p:sp>
    </p:spTree>
    <p:extLst>
      <p:ext uri="{BB962C8B-B14F-4D97-AF65-F5344CB8AC3E}">
        <p14:creationId xmlns:p14="http://schemas.microsoft.com/office/powerpoint/2010/main" val="2201253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0" y="0"/>
            <a:ext cx="4568100" cy="45636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600" b="0" dirty="0">
                <a:solidFill>
                  <a:srgbClr val="000000"/>
                </a:solidFill>
                <a:latin typeface="Arial"/>
                <a:ea typeface="Arial"/>
                <a:cs typeface="Arial"/>
                <a:sym typeface="Arial"/>
              </a:rPr>
              <a:t>(2) </a:t>
            </a:r>
            <a:r>
              <a:rPr lang="en-GB" sz="1600" b="0" dirty="0" err="1">
                <a:solidFill>
                  <a:srgbClr val="000000"/>
                </a:solidFill>
                <a:latin typeface="Arial"/>
                <a:ea typeface="Arial"/>
                <a:cs typeface="Arial"/>
                <a:sym typeface="Arial"/>
              </a:rPr>
              <a:t>doyā</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kori</a:t>
            </a:r>
            <a:r>
              <a:rPr lang="en-GB" sz="1600" b="0" dirty="0">
                <a:solidFill>
                  <a:srgbClr val="000000"/>
                </a:solidFill>
                <a:latin typeface="Arial"/>
                <a:ea typeface="Arial"/>
                <a:cs typeface="Arial"/>
                <a:sym typeface="Arial"/>
              </a:rPr>
              <a:t>’ more, </a:t>
            </a:r>
            <a:r>
              <a:rPr lang="en-GB" sz="1600" b="0" dirty="0" err="1">
                <a:solidFill>
                  <a:srgbClr val="000000"/>
                </a:solidFill>
                <a:latin typeface="Arial"/>
                <a:ea typeface="Arial"/>
                <a:cs typeface="Arial"/>
                <a:sym typeface="Arial"/>
              </a:rPr>
              <a:t>patita</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dekhiyā</a:t>
            </a:r>
            <a:r>
              <a:rPr lang="en-GB" sz="1600" b="0" dirty="0">
                <a:solidFill>
                  <a:srgbClr val="000000"/>
                </a:solidFill>
                <a:latin typeface="Arial"/>
                <a:ea typeface="Arial"/>
                <a:cs typeface="Arial"/>
                <a:sym typeface="Arial"/>
              </a:rPr>
              <a:t>,</a:t>
            </a:r>
            <a:endParaRPr sz="1600" b="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GB" sz="1600" b="0" dirty="0" err="1">
                <a:solidFill>
                  <a:srgbClr val="000000"/>
                </a:solidFill>
                <a:latin typeface="Arial"/>
                <a:ea typeface="Arial"/>
                <a:cs typeface="Arial"/>
                <a:sym typeface="Arial"/>
              </a:rPr>
              <a:t>kohilo</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āmāre</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giyā</a:t>
            </a:r>
            <a:endParaRPr sz="1600" b="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GB" sz="1600" b="0" dirty="0" err="1">
                <a:solidFill>
                  <a:srgbClr val="000000"/>
                </a:solidFill>
                <a:latin typeface="Arial"/>
                <a:ea typeface="Arial"/>
                <a:cs typeface="Arial"/>
                <a:sym typeface="Arial"/>
              </a:rPr>
              <a:t>ohe</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dīna-jana</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śuno</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bhālo</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kathā</a:t>
            </a:r>
            <a:r>
              <a:rPr lang="en-GB" sz="1600" b="0" dirty="0">
                <a:solidFill>
                  <a:srgbClr val="000000"/>
                </a:solidFill>
                <a:latin typeface="Arial"/>
                <a:ea typeface="Arial"/>
                <a:cs typeface="Arial"/>
                <a:sym typeface="Arial"/>
              </a:rPr>
              <a:t>,</a:t>
            </a:r>
            <a:endParaRPr sz="1600" b="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GB" sz="1600" b="0" dirty="0" err="1">
                <a:solidFill>
                  <a:srgbClr val="000000"/>
                </a:solidFill>
                <a:latin typeface="Arial"/>
                <a:ea typeface="Arial"/>
                <a:cs typeface="Arial"/>
                <a:sym typeface="Arial"/>
              </a:rPr>
              <a:t>ullasita</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ha’be</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hiyā</a:t>
            </a:r>
            <a:endParaRPr sz="1600" b="0" dirty="0">
              <a:solidFill>
                <a:srgbClr val="000000"/>
              </a:solidFill>
              <a:latin typeface="Arial"/>
              <a:ea typeface="Arial"/>
              <a:cs typeface="Arial"/>
              <a:sym typeface="Arial"/>
            </a:endParaRPr>
          </a:p>
          <a:p>
            <a:pPr algn="l">
              <a:lnSpc>
                <a:spcPct val="115000"/>
              </a:lnSpc>
            </a:pPr>
            <a:br>
              <a:rPr lang="en-GB" sz="1600" b="0" dirty="0">
                <a:solidFill>
                  <a:srgbClr val="000000"/>
                </a:solidFill>
                <a:latin typeface="Arial"/>
                <a:ea typeface="Arial"/>
                <a:cs typeface="Arial"/>
                <a:sym typeface="Arial"/>
              </a:rPr>
            </a:br>
            <a:r>
              <a:rPr lang="en-GB" sz="1600" b="0" dirty="0">
                <a:solidFill>
                  <a:srgbClr val="000000"/>
                </a:solidFill>
                <a:latin typeface="Arial"/>
                <a:cs typeface="Arial"/>
                <a:sym typeface="Arial"/>
              </a:rPr>
              <a:t>He saw me so fallen and wretched, took pity, and came to me saying, “O humbled soul, please listen to this good tiding, for it will gladden your heart.</a:t>
            </a:r>
            <a:br>
              <a:rPr lang="en-GB" sz="1600" b="0" dirty="0">
                <a:solidFill>
                  <a:srgbClr val="000000"/>
                </a:solidFill>
                <a:latin typeface="Arial"/>
                <a:cs typeface="Arial"/>
                <a:sym typeface="Arial"/>
              </a:rPr>
            </a:br>
            <a:br>
              <a:rPr lang="en-GB" sz="1600" b="0" dirty="0">
                <a:solidFill>
                  <a:srgbClr val="000000"/>
                </a:solidFill>
                <a:latin typeface="Arial"/>
                <a:cs typeface="Arial"/>
                <a:sym typeface="Arial"/>
              </a:rPr>
            </a:br>
            <a:r>
              <a:rPr lang="en-GB" sz="1000" b="0" dirty="0">
                <a:solidFill>
                  <a:srgbClr val="000000"/>
                </a:solidFill>
                <a:latin typeface="Arial"/>
                <a:cs typeface="Arial"/>
                <a:sym typeface="Arial"/>
              </a:rPr>
              <a:t>Picture on right:</a:t>
            </a:r>
            <a:br>
              <a:rPr lang="en-GB" sz="1000" b="0" dirty="0">
                <a:solidFill>
                  <a:srgbClr val="000000"/>
                </a:solidFill>
                <a:latin typeface="Arial"/>
                <a:cs typeface="Arial"/>
                <a:sym typeface="Arial"/>
              </a:rPr>
            </a:br>
            <a:r>
              <a:rPr lang="en-GB" sz="1000" b="0" dirty="0">
                <a:solidFill>
                  <a:srgbClr val="000000"/>
                </a:solidFill>
                <a:latin typeface="Arial"/>
                <a:cs typeface="Arial"/>
                <a:sym typeface="Arial"/>
              </a:rPr>
              <a:t>Queen </a:t>
            </a:r>
            <a:r>
              <a:rPr lang="en-GB" sz="1000" b="0" dirty="0" err="1">
                <a:solidFill>
                  <a:srgbClr val="000000"/>
                </a:solidFill>
                <a:latin typeface="Arial"/>
                <a:cs typeface="Arial"/>
                <a:sym typeface="Arial"/>
              </a:rPr>
              <a:t>Draupadi</a:t>
            </a:r>
            <a:r>
              <a:rPr lang="en-GB" sz="1000" b="0" dirty="0">
                <a:solidFill>
                  <a:srgbClr val="000000"/>
                </a:solidFill>
                <a:latin typeface="Arial"/>
                <a:cs typeface="Arial"/>
                <a:sym typeface="Arial"/>
              </a:rPr>
              <a:t> protected by Krishna supplying unlimited sarees</a:t>
            </a:r>
            <a:endParaRPr sz="1000" b="0" dirty="0">
              <a:solidFill>
                <a:srgbClr val="000000"/>
              </a:solidFill>
              <a:latin typeface="Arial"/>
              <a:cs typeface="Arial"/>
              <a:sym typeface="Arial"/>
            </a:endParaRPr>
          </a:p>
        </p:txBody>
      </p:sp>
      <p:sp>
        <p:nvSpPr>
          <p:cNvPr id="182" name="Shape 182"/>
          <p:cNvSpPr txBox="1">
            <a:spLocks noGrp="1"/>
          </p:cNvSpPr>
          <p:nvPr>
            <p:ph type="title"/>
          </p:nvPr>
        </p:nvSpPr>
        <p:spPr>
          <a:xfrm>
            <a:off x="4575775" y="4510452"/>
            <a:ext cx="4568100" cy="633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3600">
                <a:solidFill>
                  <a:schemeClr val="accent6"/>
                </a:solidFill>
              </a:rPr>
              <a:t>Emona Durmati</a:t>
            </a:r>
            <a:endParaRPr sz="3600">
              <a:solidFill>
                <a:schemeClr val="accent6"/>
              </a:solidFill>
            </a:endParaRPr>
          </a:p>
        </p:txBody>
      </p:sp>
      <p:pic>
        <p:nvPicPr>
          <p:cNvPr id="3" name="Picture 2">
            <a:extLst>
              <a:ext uri="{FF2B5EF4-FFF2-40B4-BE49-F238E27FC236}">
                <a16:creationId xmlns:a16="http://schemas.microsoft.com/office/drawing/2014/main" id="{87A5366D-248D-784E-BEDB-8A41AFC72476}"/>
              </a:ext>
            </a:extLst>
          </p:cNvPr>
          <p:cNvPicPr>
            <a:picLocks noChangeAspect="1"/>
          </p:cNvPicPr>
          <p:nvPr/>
        </p:nvPicPr>
        <p:blipFill>
          <a:blip r:embed="rId3"/>
          <a:stretch>
            <a:fillRect/>
          </a:stretch>
        </p:blipFill>
        <p:spPr>
          <a:xfrm>
            <a:off x="5222298" y="106960"/>
            <a:ext cx="3275053" cy="43496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0" y="0"/>
            <a:ext cx="4568100" cy="45636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600" b="0" dirty="0">
                <a:solidFill>
                  <a:srgbClr val="000000"/>
                </a:solidFill>
                <a:latin typeface="Arial"/>
                <a:ea typeface="Arial"/>
                <a:cs typeface="Arial"/>
                <a:sym typeface="Arial"/>
              </a:rPr>
              <a:t>(3) </a:t>
            </a:r>
            <a:r>
              <a:rPr lang="en-GB" sz="1600" b="0" dirty="0" err="1">
                <a:solidFill>
                  <a:srgbClr val="000000"/>
                </a:solidFill>
                <a:latin typeface="Arial"/>
                <a:ea typeface="Arial"/>
                <a:cs typeface="Arial"/>
                <a:sym typeface="Arial"/>
              </a:rPr>
              <a:t>tomāre</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tārite</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śrī-kṛṣṇa-caitanya</a:t>
            </a:r>
            <a:r>
              <a:rPr lang="en-GB" sz="1600" b="0" dirty="0">
                <a:solidFill>
                  <a:srgbClr val="000000"/>
                </a:solidFill>
                <a:latin typeface="Arial"/>
                <a:ea typeface="Arial"/>
                <a:cs typeface="Arial"/>
                <a:sym typeface="Arial"/>
              </a:rPr>
              <a:t>,</a:t>
            </a:r>
            <a:endParaRPr sz="1600" b="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GB" sz="1600" b="0" dirty="0" err="1">
                <a:solidFill>
                  <a:srgbClr val="000000"/>
                </a:solidFill>
                <a:latin typeface="Arial"/>
                <a:ea typeface="Arial"/>
                <a:cs typeface="Arial"/>
                <a:sym typeface="Arial"/>
              </a:rPr>
              <a:t>navadwīpe</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avatār</a:t>
            </a:r>
            <a:endParaRPr sz="1600" b="0" dirty="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GB" sz="1600" b="0" dirty="0" err="1">
                <a:solidFill>
                  <a:srgbClr val="000000"/>
                </a:solidFill>
                <a:latin typeface="Arial"/>
                <a:ea typeface="Arial"/>
                <a:cs typeface="Arial"/>
                <a:sym typeface="Arial"/>
              </a:rPr>
              <a:t>tomā</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heno</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koto</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dīna</a:t>
            </a:r>
            <a:r>
              <a:rPr lang="en-GB" sz="1600" b="0" dirty="0">
                <a:solidFill>
                  <a:srgbClr val="000000"/>
                </a:solidFill>
                <a:latin typeface="Arial"/>
                <a:ea typeface="Arial"/>
                <a:cs typeface="Arial"/>
                <a:sym typeface="Arial"/>
              </a:rPr>
              <a:t> </a:t>
            </a:r>
            <a:r>
              <a:rPr lang="en-GB" sz="1600" b="0" dirty="0" err="1">
                <a:solidFill>
                  <a:srgbClr val="000000"/>
                </a:solidFill>
                <a:latin typeface="Arial"/>
                <a:ea typeface="Arial"/>
                <a:cs typeface="Arial"/>
                <a:sym typeface="Arial"/>
              </a:rPr>
              <a:t>hīna</a:t>
            </a:r>
            <a:r>
              <a:rPr lang="en-GB" sz="1600" b="0" dirty="0">
                <a:solidFill>
                  <a:srgbClr val="000000"/>
                </a:solidFill>
                <a:latin typeface="Arial"/>
                <a:ea typeface="Arial"/>
                <a:cs typeface="Arial"/>
                <a:sym typeface="Arial"/>
              </a:rPr>
              <a:t> jane,</a:t>
            </a:r>
            <a:endParaRPr sz="1600" b="0" dirty="0">
              <a:solidFill>
                <a:srgbClr val="000000"/>
              </a:solidFill>
              <a:latin typeface="Arial"/>
              <a:ea typeface="Arial"/>
              <a:cs typeface="Arial"/>
              <a:sym typeface="Arial"/>
            </a:endParaRPr>
          </a:p>
          <a:p>
            <a:pPr algn="l">
              <a:lnSpc>
                <a:spcPct val="115000"/>
              </a:lnSpc>
            </a:pPr>
            <a:r>
              <a:rPr lang="en-GB" sz="1600" b="0" dirty="0" err="1">
                <a:solidFill>
                  <a:srgbClr val="000000"/>
                </a:solidFill>
                <a:latin typeface="Arial"/>
                <a:ea typeface="Arial"/>
                <a:cs typeface="Arial"/>
                <a:sym typeface="Arial"/>
              </a:rPr>
              <a:t>korilena</a:t>
            </a:r>
            <a:r>
              <a:rPr lang="en-GB" sz="1600" b="0" dirty="0">
                <a:solidFill>
                  <a:srgbClr val="000000"/>
                </a:solidFill>
                <a:latin typeface="Arial"/>
                <a:ea typeface="Arial"/>
                <a:cs typeface="Arial"/>
                <a:sym typeface="Arial"/>
              </a:rPr>
              <a:t> bhava-</a:t>
            </a:r>
            <a:r>
              <a:rPr lang="en-GB" sz="1600" b="0" dirty="0" err="1">
                <a:solidFill>
                  <a:srgbClr val="000000"/>
                </a:solidFill>
                <a:latin typeface="Arial"/>
                <a:ea typeface="Arial"/>
                <a:cs typeface="Arial"/>
                <a:sym typeface="Arial"/>
              </a:rPr>
              <a:t>pār</a:t>
            </a:r>
            <a:br>
              <a:rPr lang="en-GB" sz="1600" b="0" dirty="0">
                <a:solidFill>
                  <a:srgbClr val="000000"/>
                </a:solidFill>
                <a:latin typeface="Arial"/>
                <a:ea typeface="Arial"/>
                <a:cs typeface="Arial"/>
                <a:sym typeface="Arial"/>
              </a:rPr>
            </a:br>
            <a:br>
              <a:rPr lang="en-GB" sz="1600" b="0" dirty="0">
                <a:solidFill>
                  <a:srgbClr val="000000"/>
                </a:solidFill>
                <a:latin typeface="Arial"/>
                <a:cs typeface="Arial"/>
                <a:sym typeface="Arial"/>
              </a:rPr>
            </a:br>
            <a:r>
              <a:rPr lang="en-GB" sz="1600" b="0" dirty="0">
                <a:solidFill>
                  <a:srgbClr val="000000"/>
                </a:solidFill>
                <a:latin typeface="Arial"/>
                <a:cs typeface="Arial"/>
                <a:sym typeface="Arial"/>
              </a:rPr>
              <a:t>“Sri </a:t>
            </a:r>
            <a:r>
              <a:rPr lang="en-GB" sz="1600" b="0" dirty="0" err="1">
                <a:solidFill>
                  <a:srgbClr val="000000"/>
                </a:solidFill>
                <a:latin typeface="Arial"/>
                <a:cs typeface="Arial"/>
                <a:sym typeface="Arial"/>
              </a:rPr>
              <a:t>Krsna</a:t>
            </a:r>
            <a:r>
              <a:rPr lang="en-GB" sz="1600" b="0" dirty="0">
                <a:solidFill>
                  <a:srgbClr val="000000"/>
                </a:solidFill>
                <a:latin typeface="Arial"/>
                <a:cs typeface="Arial"/>
                <a:sym typeface="Arial"/>
              </a:rPr>
              <a:t> </a:t>
            </a:r>
            <a:r>
              <a:rPr lang="en-GB" sz="1600" b="0" dirty="0" err="1">
                <a:solidFill>
                  <a:srgbClr val="000000"/>
                </a:solidFill>
                <a:latin typeface="Arial"/>
                <a:cs typeface="Arial"/>
                <a:sym typeface="Arial"/>
              </a:rPr>
              <a:t>Caitanya</a:t>
            </a:r>
            <a:r>
              <a:rPr lang="en-GB" sz="1600" b="0" dirty="0">
                <a:solidFill>
                  <a:srgbClr val="000000"/>
                </a:solidFill>
                <a:latin typeface="Arial"/>
                <a:cs typeface="Arial"/>
                <a:sym typeface="Arial"/>
              </a:rPr>
              <a:t> has appeared in the land of </a:t>
            </a:r>
            <a:r>
              <a:rPr lang="en-GB" sz="1600" b="0" dirty="0" err="1">
                <a:solidFill>
                  <a:srgbClr val="000000"/>
                </a:solidFill>
                <a:latin typeface="Arial"/>
                <a:cs typeface="Arial"/>
                <a:sym typeface="Arial"/>
              </a:rPr>
              <a:t>Navadvipa</a:t>
            </a:r>
            <a:r>
              <a:rPr lang="en-GB" sz="1600" b="0" dirty="0">
                <a:solidFill>
                  <a:srgbClr val="000000"/>
                </a:solidFill>
                <a:latin typeface="Arial"/>
                <a:cs typeface="Arial"/>
                <a:sym typeface="Arial"/>
              </a:rPr>
              <a:t> to deliver you. He has safely conducted many miserable souls such as you across the sea of worldly existence.”</a:t>
            </a:r>
            <a:br>
              <a:rPr lang="en-GB" sz="1600" b="0" dirty="0">
                <a:solidFill>
                  <a:srgbClr val="000000"/>
                </a:solidFill>
                <a:latin typeface="Arial"/>
                <a:cs typeface="Arial"/>
                <a:sym typeface="Arial"/>
              </a:rPr>
            </a:br>
            <a:br>
              <a:rPr lang="en-GB" sz="1600" b="0" dirty="0">
                <a:solidFill>
                  <a:srgbClr val="000000"/>
                </a:solidFill>
                <a:latin typeface="Arial"/>
                <a:cs typeface="Arial"/>
                <a:sym typeface="Arial"/>
              </a:rPr>
            </a:br>
            <a:r>
              <a:rPr lang="en-GB" sz="1000" b="0" dirty="0">
                <a:solidFill>
                  <a:srgbClr val="000000"/>
                </a:solidFill>
                <a:latin typeface="Arial"/>
                <a:cs typeface="Arial"/>
                <a:sym typeface="Arial"/>
              </a:rPr>
              <a:t>Picture on right:</a:t>
            </a:r>
            <a:br>
              <a:rPr lang="en-GB" sz="1000" b="0" dirty="0">
                <a:solidFill>
                  <a:srgbClr val="000000"/>
                </a:solidFill>
                <a:latin typeface="Arial"/>
                <a:cs typeface="Arial"/>
                <a:sym typeface="Arial"/>
              </a:rPr>
            </a:br>
            <a:r>
              <a:rPr lang="en-GB" sz="1000" b="0" dirty="0">
                <a:solidFill>
                  <a:srgbClr val="000000"/>
                </a:solidFill>
                <a:latin typeface="Arial"/>
                <a:cs typeface="Arial"/>
                <a:sym typeface="Arial"/>
              </a:rPr>
              <a:t>Chaitanya </a:t>
            </a:r>
            <a:r>
              <a:rPr lang="en-GB" sz="1000" b="0" dirty="0" err="1">
                <a:solidFill>
                  <a:srgbClr val="000000"/>
                </a:solidFill>
                <a:latin typeface="Arial"/>
                <a:cs typeface="Arial"/>
                <a:sym typeface="Arial"/>
              </a:rPr>
              <a:t>Mahaprabhu</a:t>
            </a:r>
            <a:r>
              <a:rPr lang="en-GB" sz="1000" b="0" dirty="0">
                <a:solidFill>
                  <a:srgbClr val="000000"/>
                </a:solidFill>
                <a:latin typeface="Arial"/>
                <a:cs typeface="Arial"/>
                <a:sym typeface="Arial"/>
              </a:rPr>
              <a:t> and his associates doing </a:t>
            </a:r>
            <a:r>
              <a:rPr lang="en-GB" sz="1000" b="0" dirty="0" err="1">
                <a:solidFill>
                  <a:srgbClr val="000000"/>
                </a:solidFill>
                <a:latin typeface="Arial"/>
                <a:cs typeface="Arial"/>
                <a:sym typeface="Arial"/>
              </a:rPr>
              <a:t>sankirtan</a:t>
            </a:r>
            <a:r>
              <a:rPr lang="en-GB" sz="1000" b="0" dirty="0">
                <a:solidFill>
                  <a:srgbClr val="000000"/>
                </a:solidFill>
                <a:latin typeface="Arial"/>
                <a:cs typeface="Arial"/>
                <a:sym typeface="Arial"/>
              </a:rPr>
              <a:t> on streets of </a:t>
            </a:r>
            <a:r>
              <a:rPr lang="en-GB" sz="1000" b="0" dirty="0" err="1">
                <a:solidFill>
                  <a:srgbClr val="000000"/>
                </a:solidFill>
                <a:latin typeface="Arial"/>
                <a:cs typeface="Arial"/>
                <a:sym typeface="Arial"/>
              </a:rPr>
              <a:t>Navadwip</a:t>
            </a:r>
            <a:r>
              <a:rPr lang="en-GB" sz="1000" b="0" dirty="0">
                <a:solidFill>
                  <a:srgbClr val="000000"/>
                </a:solidFill>
                <a:latin typeface="Arial"/>
                <a:cs typeface="Arial"/>
                <a:sym typeface="Arial"/>
              </a:rPr>
              <a:t>, West Bengal in 15</a:t>
            </a:r>
            <a:r>
              <a:rPr lang="en-GB" sz="1000" b="0" baseline="30000" dirty="0">
                <a:solidFill>
                  <a:srgbClr val="000000"/>
                </a:solidFill>
                <a:latin typeface="Arial"/>
                <a:cs typeface="Arial"/>
                <a:sym typeface="Arial"/>
              </a:rPr>
              <a:t>th</a:t>
            </a:r>
            <a:r>
              <a:rPr lang="en-GB" sz="1000" b="0" dirty="0">
                <a:solidFill>
                  <a:srgbClr val="000000"/>
                </a:solidFill>
                <a:latin typeface="Arial"/>
                <a:cs typeface="Arial"/>
                <a:sym typeface="Arial"/>
              </a:rPr>
              <a:t> century</a:t>
            </a:r>
            <a:endParaRPr sz="1000" b="0" dirty="0">
              <a:solidFill>
                <a:srgbClr val="000000"/>
              </a:solidFill>
              <a:latin typeface="Arial"/>
              <a:cs typeface="Arial"/>
              <a:sym typeface="Arial"/>
            </a:endParaRPr>
          </a:p>
        </p:txBody>
      </p:sp>
      <p:sp>
        <p:nvSpPr>
          <p:cNvPr id="182" name="Shape 182"/>
          <p:cNvSpPr txBox="1">
            <a:spLocks noGrp="1"/>
          </p:cNvSpPr>
          <p:nvPr>
            <p:ph type="title"/>
          </p:nvPr>
        </p:nvSpPr>
        <p:spPr>
          <a:xfrm>
            <a:off x="4575775" y="4510452"/>
            <a:ext cx="4568100" cy="633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3600">
                <a:solidFill>
                  <a:schemeClr val="accent6"/>
                </a:solidFill>
              </a:rPr>
              <a:t>Emona Durmati</a:t>
            </a:r>
            <a:endParaRPr sz="3600">
              <a:solidFill>
                <a:schemeClr val="accent6"/>
              </a:solidFill>
            </a:endParaRPr>
          </a:p>
        </p:txBody>
      </p:sp>
      <p:pic>
        <p:nvPicPr>
          <p:cNvPr id="2" name="Picture 1">
            <a:extLst>
              <a:ext uri="{FF2B5EF4-FFF2-40B4-BE49-F238E27FC236}">
                <a16:creationId xmlns:a16="http://schemas.microsoft.com/office/drawing/2014/main" id="{3B4B3F86-6DAF-FE46-8EF5-C9AD9A11A912}"/>
              </a:ext>
            </a:extLst>
          </p:cNvPr>
          <p:cNvPicPr>
            <a:picLocks noChangeAspect="1"/>
          </p:cNvPicPr>
          <p:nvPr/>
        </p:nvPicPr>
        <p:blipFill>
          <a:blip r:embed="rId3"/>
          <a:stretch>
            <a:fillRect/>
          </a:stretch>
        </p:blipFill>
        <p:spPr>
          <a:xfrm>
            <a:off x="4738925" y="791745"/>
            <a:ext cx="4241800" cy="3175000"/>
          </a:xfrm>
          <a:prstGeom prst="rect">
            <a:avLst/>
          </a:prstGeom>
        </p:spPr>
      </p:pic>
    </p:spTree>
    <p:extLst>
      <p:ext uri="{BB962C8B-B14F-4D97-AF65-F5344CB8AC3E}">
        <p14:creationId xmlns:p14="http://schemas.microsoft.com/office/powerpoint/2010/main" val="3491762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Shape 188"/>
          <p:cNvSpPr txBox="1">
            <a:spLocks noGrp="1"/>
          </p:cNvSpPr>
          <p:nvPr>
            <p:ph type="body" idx="2"/>
          </p:nvPr>
        </p:nvSpPr>
        <p:spPr>
          <a:xfrm>
            <a:off x="0" y="0"/>
            <a:ext cx="4568100" cy="4510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600" dirty="0">
                <a:solidFill>
                  <a:srgbClr val="000000"/>
                </a:solidFill>
                <a:latin typeface="Arial"/>
                <a:ea typeface="Arial"/>
                <a:cs typeface="Arial"/>
                <a:sym typeface="Arial"/>
              </a:rPr>
              <a:t>(4) </a:t>
            </a:r>
            <a:r>
              <a:rPr lang="en-GB" sz="1600" dirty="0" err="1">
                <a:solidFill>
                  <a:srgbClr val="000000"/>
                </a:solidFill>
                <a:latin typeface="Arial"/>
                <a:ea typeface="Arial"/>
                <a:cs typeface="Arial"/>
                <a:sym typeface="Arial"/>
              </a:rPr>
              <a:t>vedera</a:t>
            </a:r>
            <a:r>
              <a:rPr lang="en-GB" sz="1600" dirty="0">
                <a:solidFill>
                  <a:srgbClr val="000000"/>
                </a:solidFill>
                <a:latin typeface="Arial"/>
                <a:ea typeface="Arial"/>
                <a:cs typeface="Arial"/>
                <a:sym typeface="Arial"/>
              </a:rPr>
              <a:t> </a:t>
            </a:r>
            <a:r>
              <a:rPr lang="en-GB" sz="1600" dirty="0" err="1">
                <a:solidFill>
                  <a:srgbClr val="000000"/>
                </a:solidFill>
                <a:latin typeface="Arial"/>
                <a:ea typeface="Arial"/>
                <a:cs typeface="Arial"/>
                <a:sym typeface="Arial"/>
              </a:rPr>
              <a:t>pratijñā</a:t>
            </a:r>
            <a:r>
              <a:rPr lang="en-GB" sz="1600" dirty="0">
                <a:solidFill>
                  <a:srgbClr val="000000"/>
                </a:solidFill>
                <a:latin typeface="Arial"/>
                <a:ea typeface="Arial"/>
                <a:cs typeface="Arial"/>
                <a:sym typeface="Arial"/>
              </a:rPr>
              <a:t>, </a:t>
            </a:r>
            <a:r>
              <a:rPr lang="en-GB" sz="1600" dirty="0" err="1">
                <a:solidFill>
                  <a:srgbClr val="000000"/>
                </a:solidFill>
                <a:latin typeface="Arial"/>
                <a:ea typeface="Arial"/>
                <a:cs typeface="Arial"/>
                <a:sym typeface="Arial"/>
              </a:rPr>
              <a:t>rākhibāra</a:t>
            </a:r>
            <a:r>
              <a:rPr lang="en-GB" sz="1600" dirty="0">
                <a:solidFill>
                  <a:srgbClr val="000000"/>
                </a:solidFill>
                <a:latin typeface="Arial"/>
                <a:ea typeface="Arial"/>
                <a:cs typeface="Arial"/>
                <a:sym typeface="Arial"/>
              </a:rPr>
              <a:t> tare,</a:t>
            </a:r>
            <a:endParaRPr sz="1600" dirty="0">
              <a:solidFill>
                <a:srgbClr val="000000"/>
              </a:solidFill>
              <a:latin typeface="Arial"/>
              <a:ea typeface="Arial"/>
              <a:cs typeface="Arial"/>
              <a:sym typeface="Arial"/>
            </a:endParaRPr>
          </a:p>
          <a:p>
            <a:pPr marL="0" lvl="0" indent="0" rtl="0">
              <a:spcBef>
                <a:spcPts val="0"/>
              </a:spcBef>
              <a:spcAft>
                <a:spcPts val="0"/>
              </a:spcAft>
              <a:buNone/>
            </a:pPr>
            <a:r>
              <a:rPr lang="en-GB" sz="1600" dirty="0" err="1">
                <a:solidFill>
                  <a:srgbClr val="000000"/>
                </a:solidFill>
                <a:latin typeface="Arial"/>
                <a:ea typeface="Arial"/>
                <a:cs typeface="Arial"/>
                <a:sym typeface="Arial"/>
              </a:rPr>
              <a:t>rukma</a:t>
            </a:r>
            <a:r>
              <a:rPr lang="en-GB" sz="1600" dirty="0">
                <a:solidFill>
                  <a:srgbClr val="000000"/>
                </a:solidFill>
                <a:latin typeface="Arial"/>
                <a:ea typeface="Arial"/>
                <a:cs typeface="Arial"/>
                <a:sym typeface="Arial"/>
              </a:rPr>
              <a:t>-varna </a:t>
            </a:r>
            <a:r>
              <a:rPr lang="en-GB" sz="1600" dirty="0" err="1">
                <a:solidFill>
                  <a:srgbClr val="000000"/>
                </a:solidFill>
                <a:latin typeface="Arial"/>
                <a:ea typeface="Arial"/>
                <a:cs typeface="Arial"/>
                <a:sym typeface="Arial"/>
              </a:rPr>
              <a:t>vipra-suta</a:t>
            </a:r>
            <a:endParaRPr sz="1600" dirty="0">
              <a:solidFill>
                <a:srgbClr val="000000"/>
              </a:solidFill>
              <a:latin typeface="Arial"/>
              <a:ea typeface="Arial"/>
              <a:cs typeface="Arial"/>
              <a:sym typeface="Arial"/>
            </a:endParaRPr>
          </a:p>
          <a:p>
            <a:pPr marL="0" lvl="0" indent="0" rtl="0">
              <a:spcBef>
                <a:spcPts val="0"/>
              </a:spcBef>
              <a:spcAft>
                <a:spcPts val="0"/>
              </a:spcAft>
              <a:buNone/>
            </a:pPr>
            <a:r>
              <a:rPr lang="en-GB" sz="1600" dirty="0" err="1">
                <a:solidFill>
                  <a:srgbClr val="000000"/>
                </a:solidFill>
                <a:latin typeface="Arial"/>
                <a:ea typeface="Arial"/>
                <a:cs typeface="Arial"/>
                <a:sym typeface="Arial"/>
              </a:rPr>
              <a:t>mahāprabhu</a:t>
            </a:r>
            <a:r>
              <a:rPr lang="en-GB" sz="1600" dirty="0">
                <a:solidFill>
                  <a:srgbClr val="000000"/>
                </a:solidFill>
                <a:latin typeface="Arial"/>
                <a:ea typeface="Arial"/>
                <a:cs typeface="Arial"/>
                <a:sym typeface="Arial"/>
              </a:rPr>
              <a:t> </a:t>
            </a:r>
            <a:r>
              <a:rPr lang="en-GB" sz="1600" dirty="0" err="1">
                <a:solidFill>
                  <a:srgbClr val="000000"/>
                </a:solidFill>
                <a:latin typeface="Arial"/>
                <a:ea typeface="Arial"/>
                <a:cs typeface="Arial"/>
                <a:sym typeface="Arial"/>
              </a:rPr>
              <a:t>nāme</a:t>
            </a:r>
            <a:r>
              <a:rPr lang="en-GB" sz="1600" dirty="0">
                <a:solidFill>
                  <a:srgbClr val="000000"/>
                </a:solidFill>
                <a:latin typeface="Arial"/>
                <a:ea typeface="Arial"/>
                <a:cs typeface="Arial"/>
                <a:sym typeface="Arial"/>
              </a:rPr>
              <a:t>, </a:t>
            </a:r>
            <a:r>
              <a:rPr lang="en-GB" sz="1600" dirty="0" err="1">
                <a:solidFill>
                  <a:srgbClr val="000000"/>
                </a:solidFill>
                <a:latin typeface="Arial"/>
                <a:ea typeface="Arial"/>
                <a:cs typeface="Arial"/>
                <a:sym typeface="Arial"/>
              </a:rPr>
              <a:t>nadīyā</a:t>
            </a:r>
            <a:r>
              <a:rPr lang="en-GB" sz="1600" dirty="0">
                <a:solidFill>
                  <a:srgbClr val="000000"/>
                </a:solidFill>
                <a:latin typeface="Arial"/>
                <a:ea typeface="Arial"/>
                <a:cs typeface="Arial"/>
                <a:sym typeface="Arial"/>
              </a:rPr>
              <a:t> </a:t>
            </a:r>
            <a:r>
              <a:rPr lang="en-GB" sz="1600" dirty="0" err="1">
                <a:solidFill>
                  <a:srgbClr val="000000"/>
                </a:solidFill>
                <a:latin typeface="Arial"/>
                <a:ea typeface="Arial"/>
                <a:cs typeface="Arial"/>
                <a:sym typeface="Arial"/>
              </a:rPr>
              <a:t>mātāya</a:t>
            </a:r>
            <a:r>
              <a:rPr lang="en-GB" sz="1600" dirty="0">
                <a:solidFill>
                  <a:srgbClr val="000000"/>
                </a:solidFill>
                <a:latin typeface="Arial"/>
                <a:ea typeface="Arial"/>
                <a:cs typeface="Arial"/>
                <a:sym typeface="Arial"/>
              </a:rPr>
              <a:t>,</a:t>
            </a:r>
            <a:endParaRPr sz="1600" dirty="0">
              <a:solidFill>
                <a:srgbClr val="000000"/>
              </a:solidFill>
              <a:latin typeface="Arial"/>
              <a:ea typeface="Arial"/>
              <a:cs typeface="Arial"/>
              <a:sym typeface="Arial"/>
            </a:endParaRPr>
          </a:p>
          <a:p>
            <a:pPr marL="0" lvl="0" indent="0" rtl="0">
              <a:spcBef>
                <a:spcPts val="0"/>
              </a:spcBef>
              <a:spcAft>
                <a:spcPts val="0"/>
              </a:spcAft>
              <a:buNone/>
            </a:pPr>
            <a:r>
              <a:rPr lang="en-GB" sz="1600" dirty="0" err="1">
                <a:solidFill>
                  <a:srgbClr val="000000"/>
                </a:solidFill>
                <a:latin typeface="Arial"/>
                <a:ea typeface="Arial"/>
                <a:cs typeface="Arial"/>
                <a:sym typeface="Arial"/>
              </a:rPr>
              <a:t>sańge</a:t>
            </a:r>
            <a:r>
              <a:rPr lang="en-GB" sz="1600" dirty="0">
                <a:solidFill>
                  <a:srgbClr val="000000"/>
                </a:solidFill>
                <a:latin typeface="Arial"/>
                <a:ea typeface="Arial"/>
                <a:cs typeface="Arial"/>
                <a:sym typeface="Arial"/>
              </a:rPr>
              <a:t> </a:t>
            </a:r>
            <a:r>
              <a:rPr lang="en-GB" sz="1600" dirty="0" err="1">
                <a:solidFill>
                  <a:srgbClr val="000000"/>
                </a:solidFill>
                <a:latin typeface="Arial"/>
                <a:ea typeface="Arial"/>
                <a:cs typeface="Arial"/>
                <a:sym typeface="Arial"/>
              </a:rPr>
              <a:t>bhāi</a:t>
            </a:r>
            <a:r>
              <a:rPr lang="en-GB" sz="1600" dirty="0">
                <a:solidFill>
                  <a:srgbClr val="000000"/>
                </a:solidFill>
                <a:latin typeface="Arial"/>
                <a:ea typeface="Arial"/>
                <a:cs typeface="Arial"/>
                <a:sym typeface="Arial"/>
              </a:rPr>
              <a:t> </a:t>
            </a:r>
            <a:r>
              <a:rPr lang="en-GB" sz="1600" dirty="0" err="1">
                <a:solidFill>
                  <a:srgbClr val="000000"/>
                </a:solidFill>
                <a:latin typeface="Arial"/>
                <a:ea typeface="Arial"/>
                <a:cs typeface="Arial"/>
                <a:sym typeface="Arial"/>
              </a:rPr>
              <a:t>avadhūta</a:t>
            </a:r>
            <a:endParaRPr sz="1600" dirty="0">
              <a:solidFill>
                <a:srgbClr val="000000"/>
              </a:solidFill>
              <a:latin typeface="Arial"/>
              <a:ea typeface="Arial"/>
              <a:cs typeface="Arial"/>
              <a:sym typeface="Arial"/>
            </a:endParaRPr>
          </a:p>
          <a:p>
            <a:pPr marL="0" lvl="0" indent="0" rtl="0">
              <a:spcBef>
                <a:spcPts val="0"/>
              </a:spcBef>
              <a:spcAft>
                <a:spcPts val="0"/>
              </a:spcAft>
              <a:buNone/>
            </a:pPr>
            <a:endParaRPr lang="en-US" sz="1600" dirty="0">
              <a:solidFill>
                <a:srgbClr val="000000"/>
              </a:solidFill>
              <a:latin typeface="Arial"/>
              <a:ea typeface="Arial"/>
              <a:cs typeface="Arial"/>
              <a:sym typeface="Arial"/>
            </a:endParaRPr>
          </a:p>
          <a:p>
            <a:pPr marL="0" indent="0">
              <a:buNone/>
            </a:pPr>
            <a:r>
              <a:rPr lang="en-GB" sz="1600" dirty="0">
                <a:solidFill>
                  <a:srgbClr val="000000"/>
                </a:solidFill>
                <a:latin typeface="Arial"/>
                <a:cs typeface="Arial"/>
                <a:sym typeface="Arial"/>
              </a:rPr>
              <a:t>“To </a:t>
            </a:r>
            <a:r>
              <a:rPr lang="en-GB" sz="1600" dirty="0" err="1">
                <a:solidFill>
                  <a:srgbClr val="000000"/>
                </a:solidFill>
                <a:latin typeface="Arial"/>
                <a:cs typeface="Arial"/>
                <a:sym typeface="Arial"/>
              </a:rPr>
              <a:t>fulfill</a:t>
            </a:r>
            <a:r>
              <a:rPr lang="en-GB" sz="1600" dirty="0">
                <a:solidFill>
                  <a:srgbClr val="000000"/>
                </a:solidFill>
                <a:latin typeface="Arial"/>
                <a:cs typeface="Arial"/>
                <a:sym typeface="Arial"/>
              </a:rPr>
              <a:t> the promise of the Vedas, the son of a brahmana bearing the name </a:t>
            </a:r>
            <a:r>
              <a:rPr lang="en-GB" sz="1600" dirty="0" err="1">
                <a:solidFill>
                  <a:srgbClr val="000000"/>
                </a:solidFill>
                <a:latin typeface="Arial"/>
                <a:cs typeface="Arial"/>
                <a:sym typeface="Arial"/>
              </a:rPr>
              <a:t>Mahaprabhu</a:t>
            </a:r>
            <a:r>
              <a:rPr lang="en-GB" sz="1600" dirty="0">
                <a:solidFill>
                  <a:srgbClr val="000000"/>
                </a:solidFill>
                <a:latin typeface="Arial"/>
                <a:cs typeface="Arial"/>
                <a:sym typeface="Arial"/>
              </a:rPr>
              <a:t> of golden complexion, has descended with His brother the </a:t>
            </a:r>
            <a:r>
              <a:rPr lang="en-GB" sz="1600" dirty="0" err="1">
                <a:solidFill>
                  <a:srgbClr val="000000"/>
                </a:solidFill>
                <a:latin typeface="Arial"/>
                <a:cs typeface="Arial"/>
                <a:sym typeface="Arial"/>
              </a:rPr>
              <a:t>avadhuta</a:t>
            </a:r>
            <a:r>
              <a:rPr lang="en-GB" sz="1600" dirty="0">
                <a:solidFill>
                  <a:srgbClr val="000000"/>
                </a:solidFill>
                <a:latin typeface="Arial"/>
                <a:cs typeface="Arial"/>
                <a:sym typeface="Arial"/>
              </a:rPr>
              <a:t> </a:t>
            </a:r>
            <a:r>
              <a:rPr lang="en-GB" sz="1600" dirty="0" err="1">
                <a:solidFill>
                  <a:srgbClr val="000000"/>
                </a:solidFill>
                <a:latin typeface="Arial"/>
                <a:cs typeface="Arial"/>
                <a:sym typeface="Arial"/>
              </a:rPr>
              <a:t>Nityananda</a:t>
            </a:r>
            <a:r>
              <a:rPr lang="en-GB" sz="1600" dirty="0">
                <a:solidFill>
                  <a:srgbClr val="000000"/>
                </a:solidFill>
                <a:latin typeface="Arial"/>
                <a:cs typeface="Arial"/>
                <a:sym typeface="Arial"/>
              </a:rPr>
              <a:t>. Together They have overwhelmed all of Nadia with divine ecstasy.”</a:t>
            </a:r>
          </a:p>
          <a:p>
            <a:pPr marL="0" indent="0">
              <a:buNone/>
            </a:pPr>
            <a:endParaRPr lang="en-GB" sz="1600" dirty="0">
              <a:solidFill>
                <a:srgbClr val="000000"/>
              </a:solidFill>
              <a:latin typeface="Arial"/>
              <a:cs typeface="Arial"/>
              <a:sym typeface="Arial"/>
            </a:endParaRPr>
          </a:p>
          <a:p>
            <a:pPr marL="0" indent="0">
              <a:buNone/>
            </a:pPr>
            <a:r>
              <a:rPr lang="en-GB" sz="1000" dirty="0">
                <a:solidFill>
                  <a:srgbClr val="000000"/>
                </a:solidFill>
                <a:latin typeface="Arial"/>
                <a:cs typeface="Arial"/>
                <a:sym typeface="Arial"/>
              </a:rPr>
              <a:t>Picture on right:</a:t>
            </a:r>
            <a:br>
              <a:rPr lang="en-GB" sz="1000" dirty="0">
                <a:solidFill>
                  <a:srgbClr val="000000"/>
                </a:solidFill>
                <a:latin typeface="Arial"/>
                <a:cs typeface="Arial"/>
                <a:sym typeface="Arial"/>
              </a:rPr>
            </a:br>
            <a:r>
              <a:rPr lang="en-GB" sz="1000" dirty="0">
                <a:solidFill>
                  <a:srgbClr val="000000"/>
                </a:solidFill>
                <a:latin typeface="Arial"/>
                <a:cs typeface="Arial"/>
                <a:sym typeface="Arial"/>
              </a:rPr>
              <a:t>Chaitanya </a:t>
            </a:r>
            <a:r>
              <a:rPr lang="en-GB" sz="1000" dirty="0" err="1">
                <a:solidFill>
                  <a:srgbClr val="000000"/>
                </a:solidFill>
                <a:latin typeface="Arial"/>
                <a:cs typeface="Arial"/>
                <a:sym typeface="Arial"/>
              </a:rPr>
              <a:t>Mahaprabhu</a:t>
            </a:r>
            <a:r>
              <a:rPr lang="en-GB" sz="1000" dirty="0">
                <a:solidFill>
                  <a:srgbClr val="000000"/>
                </a:solidFill>
                <a:latin typeface="Arial"/>
                <a:cs typeface="Arial"/>
                <a:sym typeface="Arial"/>
              </a:rPr>
              <a:t> and his associates</a:t>
            </a:r>
          </a:p>
        </p:txBody>
      </p:sp>
      <p:sp>
        <p:nvSpPr>
          <p:cNvPr id="189" name="Shape 189"/>
          <p:cNvSpPr txBox="1">
            <a:spLocks noGrp="1"/>
          </p:cNvSpPr>
          <p:nvPr>
            <p:ph type="title"/>
          </p:nvPr>
        </p:nvSpPr>
        <p:spPr>
          <a:xfrm>
            <a:off x="4575775" y="4510452"/>
            <a:ext cx="4568100" cy="633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3600">
                <a:solidFill>
                  <a:schemeClr val="accent6"/>
                </a:solidFill>
              </a:rPr>
              <a:t>Emona Durmati</a:t>
            </a:r>
            <a:endParaRPr sz="3600">
              <a:solidFill>
                <a:schemeClr val="accent6"/>
              </a:solidFill>
            </a:endParaRPr>
          </a:p>
        </p:txBody>
      </p:sp>
      <p:pic>
        <p:nvPicPr>
          <p:cNvPr id="3" name="Picture 2">
            <a:extLst>
              <a:ext uri="{FF2B5EF4-FFF2-40B4-BE49-F238E27FC236}">
                <a16:creationId xmlns:a16="http://schemas.microsoft.com/office/drawing/2014/main" id="{5208A4CA-3621-CD4E-BC32-2A5A2338E1F9}"/>
              </a:ext>
            </a:extLst>
          </p:cNvPr>
          <p:cNvPicPr>
            <a:picLocks noChangeAspect="1"/>
          </p:cNvPicPr>
          <p:nvPr/>
        </p:nvPicPr>
        <p:blipFill>
          <a:blip r:embed="rId3"/>
          <a:stretch>
            <a:fillRect/>
          </a:stretch>
        </p:blipFill>
        <p:spPr>
          <a:xfrm>
            <a:off x="5245200" y="194283"/>
            <a:ext cx="3229250" cy="4316169"/>
          </a:xfrm>
          <a:prstGeom prst="rect">
            <a:avLst/>
          </a:prstGeom>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140</Words>
  <Application>Microsoft Macintosh PowerPoint</Application>
  <PresentationFormat>On-screen Show (16:9)</PresentationFormat>
  <Paragraphs>26</Paragraphs>
  <Slides>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PT Sans Narrow</vt:lpstr>
      <vt:lpstr>Arial</vt:lpstr>
      <vt:lpstr>Open Sans</vt:lpstr>
      <vt:lpstr>Tropic</vt:lpstr>
      <vt:lpstr>(1) emona durmati, saḿsāra bhitore, poḍiyā āchinu āmi tava nija-jana,  kono mahājane, pāṭhāiyā dile tumi   Oh Lord! Such a wicked mind has brought me into this world, but one of Your pure and elevated devotees has come to bring me out of it.  Picture on right: Chaitanya Mahaprabhu(Krishna) and Nityananda Prabhu(Balarama) delivering wicked brothers Jagai and Madhai</vt:lpstr>
      <vt:lpstr>(2) doyā kori’ more, patita dekhiyā, kohilo āmāre giyā ohe dīna-jana,  śuno bhālo kathā, ullasita ha’be hiyā  He saw me so fallen and wretched, took pity, and came to me saying, “O humbled soul, please listen to this good tiding, for it will gladden your heart.  Picture on right: Queen Draupadi protected by Krishna supplying unlimited sarees</vt:lpstr>
      <vt:lpstr>(3) tomāre tārite, śrī-kṛṣṇa-caitanya, navadwīpe avatār tomā heno koto, dīna hīna jane, korilena bhava-pār  “Sri Krsna Caitanya has appeared in the land of Navadvipa to deliver you. He has safely conducted many miserable souls such as you across the sea of worldly existence.”  Picture on right: Chaitanya Mahaprabhu and his associates doing sankirtan on streets of Navadwip, West Bengal in 15th century</vt:lpstr>
      <vt:lpstr>Emona Durmati</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Emona Durmati</dc:title>
  <cp:lastModifiedBy>Sivakumar, Girish (GE Transportation)</cp:lastModifiedBy>
  <cp:revision>29</cp:revision>
  <dcterms:modified xsi:type="dcterms:W3CDTF">2018-05-01T20:14:09Z</dcterms:modified>
</cp:coreProperties>
</file>